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2"/>
  </p:notesMasterIdLst>
  <p:sldIdLst>
    <p:sldId id="256" r:id="rId2"/>
    <p:sldId id="695" r:id="rId3"/>
    <p:sldId id="696" r:id="rId4"/>
    <p:sldId id="697" r:id="rId5"/>
    <p:sldId id="718" r:id="rId6"/>
    <p:sldId id="698" r:id="rId7"/>
    <p:sldId id="716" r:id="rId8"/>
    <p:sldId id="717" r:id="rId9"/>
    <p:sldId id="699" r:id="rId10"/>
    <p:sldId id="700" r:id="rId11"/>
    <p:sldId id="701" r:id="rId12"/>
    <p:sldId id="702" r:id="rId13"/>
    <p:sldId id="703" r:id="rId14"/>
    <p:sldId id="704" r:id="rId15"/>
    <p:sldId id="715" r:id="rId16"/>
    <p:sldId id="705" r:id="rId17"/>
    <p:sldId id="707" r:id="rId18"/>
    <p:sldId id="708" r:id="rId19"/>
    <p:sldId id="719" r:id="rId20"/>
    <p:sldId id="6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6A4F-C6A0-41F6-BD81-5E943080BC41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68-3A69-4ACE-95BA-EA1AF645966F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C349-32C0-4183-BBC5-8577E742CE04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381-5E7F-42A5-821C-E2F06A6E0EA2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777E2-B207-4C71-9C21-9EE284073FF9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B3E5-69C0-4C72-837E-1D3EBBA0D998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E829-F7EA-4C23-9EB2-744DE51421E1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4894-5147-44C0-9E34-1828F5A81640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46CA-B6BC-40BF-8DC3-DE26CBADD829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EFD4-CDDD-4B4C-97AE-E228F73C93AB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2982-405C-4299-9AEB-020FDBDB6F6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A011-E87E-4316-A157-1137A4D32B8F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F20E-7355-4BD5-AB72-5BD845750430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5E01-0E9E-4641-9A8B-BE258A8DCEC0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9A2A-8AD1-4466-99B9-30ACAE262BF3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2734-6B76-473F-A0AA-DD17877404A3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04B5-1884-4545-88C4-368D1CD5B000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8EEBC5-BFE5-4F06-98DF-B5BD499D91E7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7557" y="633321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elbert.peak@afi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726" y="1981919"/>
            <a:ext cx="6864263" cy="1828801"/>
          </a:xfrm>
        </p:spPr>
        <p:txBody>
          <a:bodyPr anchor="ctr"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tx1">
                    <a:lumMod val="85000"/>
                  </a:schemeClr>
                </a:solidFill>
                <a:effectLst/>
              </a:rPr>
              <a:t>Firmware Analysis</a:t>
            </a:r>
            <a:endParaRPr lang="en-US" sz="4400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0454" y="3846112"/>
            <a:ext cx="5342025" cy="104986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</a:rPr>
              <a:t>Stephen Dunlap, CISSP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stephen.dunlap.ctr@afit.edu</a:t>
            </a:r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A204-9CBA-49CD-ACA6-DDC13749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Familiarization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DB81-2701-439F-B9B8-292A1920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device the way it was intended</a:t>
            </a:r>
          </a:p>
          <a:p>
            <a:endParaRPr lang="en-US" dirty="0"/>
          </a:p>
          <a:p>
            <a:r>
              <a:rPr lang="en-US" dirty="0"/>
              <a:t>Use Wireshark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nmap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interesting files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5E96-2D72-48BD-B1F7-DB3B00FD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DE1A-82AF-483F-A5D0-25350F03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Acquire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444B-0FE7-4FFC-BF1F-6FC8D850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 webpage</a:t>
            </a:r>
          </a:p>
          <a:p>
            <a:r>
              <a:rPr lang="en-US" dirty="0"/>
              <a:t>Customer support</a:t>
            </a:r>
          </a:p>
          <a:p>
            <a:r>
              <a:rPr lang="en-US" dirty="0"/>
              <a:t>Update utility</a:t>
            </a:r>
          </a:p>
          <a:p>
            <a:r>
              <a:rPr lang="en-US" dirty="0"/>
              <a:t>Extract binary image from installer</a:t>
            </a:r>
          </a:p>
          <a:p>
            <a:r>
              <a:rPr lang="en-US" dirty="0"/>
              <a:t>Wireshark</a:t>
            </a:r>
          </a:p>
          <a:p>
            <a:r>
              <a:rPr lang="en-US" dirty="0"/>
              <a:t>Hardware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5F83-CD93-4CBA-96C3-2E9D0569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B66-1808-4150-94F0-E0AD9791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9367-CBF7-4919-A787-C3A70415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Strings</a:t>
            </a:r>
          </a:p>
          <a:p>
            <a:r>
              <a:rPr lang="en-US" dirty="0"/>
              <a:t>Hex Editor</a:t>
            </a:r>
          </a:p>
          <a:p>
            <a:pPr lvl="0"/>
            <a:r>
              <a:rPr lang="en-US" dirty="0" err="1"/>
              <a:t>Bindiff</a:t>
            </a:r>
            <a:endParaRPr lang="en-US" dirty="0"/>
          </a:p>
          <a:p>
            <a:pPr lvl="0"/>
            <a:r>
              <a:rPr lang="en-US" dirty="0" err="1"/>
              <a:t>Binwalk</a:t>
            </a:r>
            <a:endParaRPr lang="en-US" dirty="0"/>
          </a:p>
          <a:p>
            <a:pPr lvl="0"/>
            <a:r>
              <a:rPr lang="en-US" dirty="0"/>
              <a:t>Visualization</a:t>
            </a:r>
          </a:p>
          <a:p>
            <a:pPr lvl="0"/>
            <a:r>
              <a:rPr lang="en-US" dirty="0"/>
              <a:t>Disassemblers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CE32-1419-4107-99A0-3E68573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B517-0ED5-4F79-9221-636C168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47CF-EB52-4FD9-9C49-47623917D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Human-readable clues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Copyrights</a:t>
            </a:r>
          </a:p>
          <a:p>
            <a:pPr lvl="1"/>
            <a:r>
              <a:rPr lang="en-US" dirty="0"/>
              <a:t>Filenames</a:t>
            </a:r>
          </a:p>
          <a:p>
            <a:pPr lvl="1"/>
            <a:r>
              <a:rPr lang="en-US" dirty="0"/>
              <a:t>Debug Messages</a:t>
            </a:r>
          </a:p>
          <a:p>
            <a:pPr lvl="1"/>
            <a:r>
              <a:rPr lang="en-US" dirty="0"/>
              <a:t>Compiler info</a:t>
            </a:r>
          </a:p>
          <a:p>
            <a:pPr lvl="1"/>
            <a:r>
              <a:rPr lang="en-US" dirty="0"/>
              <a:t>Passwords</a:t>
            </a:r>
          </a:p>
          <a:p>
            <a:pPr lvl="1"/>
            <a:r>
              <a:rPr lang="en-US" dirty="0"/>
              <a:t>Keys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E55178-6EE2-4268-9189-62C1189B7B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strings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7CA8-9671-4AB1-B299-7D7C3B80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B314-B74E-446E-8D3F-995A3FD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Analysis Tools - Hex 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DB03-4383-4272-8838-4B8FD965D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What’s in the file?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Headers/Footers</a:t>
            </a:r>
          </a:p>
          <a:p>
            <a:pPr lvl="1"/>
            <a:r>
              <a:rPr lang="en-US" dirty="0"/>
              <a:t>Patterns</a:t>
            </a:r>
          </a:p>
          <a:p>
            <a:pPr lvl="1"/>
            <a:r>
              <a:rPr lang="en-US" dirty="0"/>
              <a:t>Opcodes</a:t>
            </a:r>
          </a:p>
          <a:p>
            <a:pPr lvl="1"/>
            <a:r>
              <a:rPr lang="en-US" dirty="0"/>
              <a:t>Container format</a:t>
            </a:r>
          </a:p>
          <a:p>
            <a:pPr lvl="1"/>
            <a:r>
              <a:rPr lang="en-US" dirty="0"/>
              <a:t>Endianness</a:t>
            </a:r>
          </a:p>
          <a:p>
            <a:pPr lvl="1"/>
            <a:r>
              <a:rPr lang="en-US" dirty="0"/>
              <a:t>String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5CA66-A6E6-48CA-81AE-FE392B1F9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hd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$ bless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3347-1F35-4C2C-A295-73784E09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8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8E44-1473-46A2-8BF6-AA0E6213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vbindiff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CB9BE-FAC0-4B7A-9AD2-3AE4BF45C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19613"/>
          </a:xfrm>
        </p:spPr>
        <p:txBody>
          <a:bodyPr>
            <a:normAutofit/>
          </a:bodyPr>
          <a:lstStyle/>
          <a:p>
            <a:r>
              <a:rPr lang="en-US" sz="2800" dirty="0"/>
              <a:t>Changes between versions</a:t>
            </a:r>
          </a:p>
          <a:p>
            <a:r>
              <a:rPr lang="en-US" sz="2800" dirty="0"/>
              <a:t>Compare minor versions</a:t>
            </a:r>
          </a:p>
          <a:p>
            <a:pPr lvl="1"/>
            <a:r>
              <a:rPr lang="en-US" dirty="0"/>
              <a:t>Checksums</a:t>
            </a:r>
          </a:p>
          <a:p>
            <a:pPr lvl="1"/>
            <a:r>
              <a:rPr lang="en-US" dirty="0"/>
              <a:t>Length fields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Version number/string</a:t>
            </a:r>
          </a:p>
          <a:p>
            <a:r>
              <a:rPr lang="en-US" sz="2800" dirty="0"/>
              <a:t>Compare major versions</a:t>
            </a:r>
          </a:p>
          <a:p>
            <a:pPr lvl="1"/>
            <a:r>
              <a:rPr lang="en-US" dirty="0"/>
              <a:t>Common fields</a:t>
            </a:r>
          </a:p>
          <a:p>
            <a:pPr lvl="1"/>
            <a:r>
              <a:rPr lang="en-US" dirty="0"/>
              <a:t>Length fields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9C5235-D7C4-4196-9BAB-78479DF98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vbindiff</a:t>
            </a:r>
            <a:r>
              <a:rPr lang="en-US" dirty="0"/>
              <a:t> fw1.bin fw2.bin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2DD4D-ADE4-49E7-83FF-F0FCD691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6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B551-6EF0-4F30-9AD8-68E15009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Binwalk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7A1A-4EE4-4289-BE0C-31BD4CD01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57189"/>
          </a:xfrm>
        </p:spPr>
        <p:txBody>
          <a:bodyPr>
            <a:normAutofit/>
          </a:bodyPr>
          <a:lstStyle/>
          <a:p>
            <a:r>
              <a:rPr lang="en-US" dirty="0"/>
              <a:t>Known data structures/formats</a:t>
            </a:r>
          </a:p>
          <a:p>
            <a:r>
              <a:rPr lang="en-US" dirty="0"/>
              <a:t>Things to look for:</a:t>
            </a:r>
          </a:p>
          <a:p>
            <a:pPr lvl="1"/>
            <a:r>
              <a:rPr lang="en-US" dirty="0"/>
              <a:t>File headers</a:t>
            </a:r>
          </a:p>
          <a:p>
            <a:pPr lvl="1"/>
            <a:r>
              <a:rPr lang="en-US" dirty="0"/>
              <a:t>File systems</a:t>
            </a:r>
          </a:p>
          <a:p>
            <a:pPr lvl="1"/>
            <a:r>
              <a:rPr lang="en-US" dirty="0"/>
              <a:t>Compressed data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Opcodes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Encryption keys/certs</a:t>
            </a:r>
          </a:p>
          <a:p>
            <a:r>
              <a:rPr lang="en-US" dirty="0"/>
              <a:t>Beware of false positives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F0DF5-25C3-46E4-906A-DEB9B44B1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52571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# Search for signatures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Extract nested files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Graph entropy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B005-EF10-48CC-AEB8-DF13214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9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28FE-70C6-49F6-8159-A26677EF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BC19-F586-4E5D-BF91-55D4DF0FA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toyota_sd.bin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FFA8-3F92-4077-80D7-2965AE87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7595-BFAF-42CD-BD7D-45ABF23C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17" y="1873163"/>
            <a:ext cx="9257565" cy="46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5AFB-72D1-4BF3-9568-F61906A1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325C1-60EB-479D-92F8-2601C7A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0E863-C38C-463D-843C-CF1627E2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22" y="914153"/>
            <a:ext cx="7331908" cy="55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BC67-4A14-4D62-8890-C63DA496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916BE-A727-41FA-AE09-3EF0EC58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1BBEB-DBE5-43CB-8029-836CAA333EF0}"/>
              </a:ext>
            </a:extLst>
          </p:cNvPr>
          <p:cNvSpPr/>
          <p:nvPr/>
        </p:nvSpPr>
        <p:spPr bwMode="auto">
          <a:xfrm>
            <a:off x="5404876" y="2139527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Assembly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05974-2AF6-4553-942F-1B89701422A5}"/>
              </a:ext>
            </a:extLst>
          </p:cNvPr>
          <p:cNvSpPr/>
          <p:nvPr/>
        </p:nvSpPr>
        <p:spPr bwMode="auto">
          <a:xfrm>
            <a:off x="2565602" y="2139527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C++</a:t>
            </a:r>
          </a:p>
        </p:txBody>
      </p:sp>
      <p:cxnSp>
        <p:nvCxnSpPr>
          <p:cNvPr id="7" name="Elbow Connector 44">
            <a:extLst>
              <a:ext uri="{FF2B5EF4-FFF2-40B4-BE49-F238E27FC236}">
                <a16:creationId xmlns:a16="http://schemas.microsoft.com/office/drawing/2014/main" id="{6B16DD5A-0D32-49E8-A00B-CF3D566169B4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 bwMode="auto">
          <a:xfrm flipH="1">
            <a:off x="3937202" y="2648513"/>
            <a:ext cx="146767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3CC6FE1-B9D3-40D1-85C4-EBE5245241A3}"/>
              </a:ext>
            </a:extLst>
          </p:cNvPr>
          <p:cNvSpPr/>
          <p:nvPr/>
        </p:nvSpPr>
        <p:spPr bwMode="auto">
          <a:xfrm>
            <a:off x="8244150" y="2139527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Machine Code (binary)</a:t>
            </a:r>
          </a:p>
        </p:txBody>
      </p:sp>
      <p:cxnSp>
        <p:nvCxnSpPr>
          <p:cNvPr id="11" name="Elbow Connector 44">
            <a:extLst>
              <a:ext uri="{FF2B5EF4-FFF2-40B4-BE49-F238E27FC236}">
                <a16:creationId xmlns:a16="http://schemas.microsoft.com/office/drawing/2014/main" id="{2014946C-B3C9-4EA1-88CA-713CEB00CE05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 bwMode="auto">
          <a:xfrm flipH="1">
            <a:off x="6776476" y="2648513"/>
            <a:ext cx="146767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D8284A8-91CD-4802-AB12-7C12F929BAB1}"/>
              </a:ext>
            </a:extLst>
          </p:cNvPr>
          <p:cNvSpPr/>
          <p:nvPr/>
        </p:nvSpPr>
        <p:spPr bwMode="auto">
          <a:xfrm>
            <a:off x="5404876" y="4419492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Assembly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201D5-C021-46A2-9E6D-282FB5999C6D}"/>
              </a:ext>
            </a:extLst>
          </p:cNvPr>
          <p:cNvSpPr/>
          <p:nvPr/>
        </p:nvSpPr>
        <p:spPr bwMode="auto">
          <a:xfrm>
            <a:off x="2565602" y="4419492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C++</a:t>
            </a:r>
          </a:p>
        </p:txBody>
      </p:sp>
      <p:cxnSp>
        <p:nvCxnSpPr>
          <p:cNvPr id="16" name="Elbow Connector 44">
            <a:extLst>
              <a:ext uri="{FF2B5EF4-FFF2-40B4-BE49-F238E27FC236}">
                <a16:creationId xmlns:a16="http://schemas.microsoft.com/office/drawing/2014/main" id="{6F74E606-2C59-43DF-8444-4EB6D2E51F72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 bwMode="auto">
          <a:xfrm>
            <a:off x="3937202" y="4928478"/>
            <a:ext cx="146767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7F0DC0-4C36-4FF6-8C44-BC9D1B282686}"/>
              </a:ext>
            </a:extLst>
          </p:cNvPr>
          <p:cNvSpPr/>
          <p:nvPr/>
        </p:nvSpPr>
        <p:spPr bwMode="auto">
          <a:xfrm>
            <a:off x="8244150" y="4419492"/>
            <a:ext cx="1371600" cy="1017972"/>
          </a:xfrm>
          <a:prstGeom prst="rect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Machine Code (binary)</a:t>
            </a:r>
          </a:p>
        </p:txBody>
      </p:sp>
      <p:cxnSp>
        <p:nvCxnSpPr>
          <p:cNvPr id="18" name="Elbow Connector 44">
            <a:extLst>
              <a:ext uri="{FF2B5EF4-FFF2-40B4-BE49-F238E27FC236}">
                <a16:creationId xmlns:a16="http://schemas.microsoft.com/office/drawing/2014/main" id="{1A73612D-CA18-4351-8DB7-6AD0D928E6E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 bwMode="auto">
          <a:xfrm>
            <a:off x="6776476" y="4928478"/>
            <a:ext cx="146767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6BA367-6F87-47DA-B1F2-AEF4735E85EB}"/>
              </a:ext>
            </a:extLst>
          </p:cNvPr>
          <p:cNvSpPr txBox="1"/>
          <p:nvPr/>
        </p:nvSpPr>
        <p:spPr>
          <a:xfrm>
            <a:off x="6757543" y="398479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Disassemble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C5F8C-87FE-4F16-838E-9D93E2013AF2}"/>
              </a:ext>
            </a:extLst>
          </p:cNvPr>
          <p:cNvSpPr txBox="1"/>
          <p:nvPr/>
        </p:nvSpPr>
        <p:spPr>
          <a:xfrm>
            <a:off x="4033685" y="3984799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Decompile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68A6A-2141-493F-ABC6-72195507FD05}"/>
              </a:ext>
            </a:extLst>
          </p:cNvPr>
          <p:cNvSpPr txBox="1"/>
          <p:nvPr/>
        </p:nvSpPr>
        <p:spPr>
          <a:xfrm>
            <a:off x="6911433" y="1700368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Assemble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EEA21-778A-4818-B783-6131AD828DAA}"/>
              </a:ext>
            </a:extLst>
          </p:cNvPr>
          <p:cNvSpPr txBox="1"/>
          <p:nvPr/>
        </p:nvSpPr>
        <p:spPr>
          <a:xfrm>
            <a:off x="4059031" y="17048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130511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356963"/>
          </a:xfrm>
        </p:spPr>
        <p:txBody>
          <a:bodyPr>
            <a:normAutofit/>
          </a:bodyPr>
          <a:lstStyle/>
          <a:p>
            <a:r>
              <a:rPr lang="en-US" sz="2000" dirty="0"/>
              <a:t>Control and monitor physical components of systems</a:t>
            </a:r>
          </a:p>
          <a:p>
            <a:r>
              <a:rPr lang="en-US" sz="2000" dirty="0"/>
              <a:t>Hardware Layer</a:t>
            </a:r>
          </a:p>
          <a:p>
            <a:pPr lvl="1"/>
            <a:r>
              <a:rPr lang="en-US" sz="2000" dirty="0"/>
              <a:t>Physical components of PLC</a:t>
            </a:r>
          </a:p>
          <a:p>
            <a:r>
              <a:rPr lang="en-US" sz="2000" dirty="0"/>
              <a:t>Firmware Layer</a:t>
            </a:r>
          </a:p>
          <a:p>
            <a:pPr lvl="1"/>
            <a:r>
              <a:rPr lang="en-US" sz="2000" dirty="0"/>
              <a:t>Layer between the program and hardware layers</a:t>
            </a:r>
          </a:p>
          <a:p>
            <a:pPr lvl="1"/>
            <a:r>
              <a:rPr lang="en-US" sz="2000" dirty="0"/>
              <a:t>Handles the communication between layers</a:t>
            </a:r>
          </a:p>
          <a:p>
            <a:pPr lvl="1"/>
            <a:r>
              <a:rPr lang="en-US" sz="2000" dirty="0"/>
              <a:t>Operating System</a:t>
            </a:r>
          </a:p>
          <a:p>
            <a:r>
              <a:rPr lang="en-US" sz="2000" dirty="0"/>
              <a:t>Programming Layer</a:t>
            </a:r>
          </a:p>
          <a:p>
            <a:pPr lvl="1"/>
            <a:r>
              <a:rPr lang="en-US" sz="2000" dirty="0"/>
              <a:t>Extra layer of abstraction</a:t>
            </a:r>
          </a:p>
          <a:p>
            <a:pPr lvl="1"/>
            <a:r>
              <a:rPr lang="en-US" sz="2000" dirty="0"/>
              <a:t>Not always used</a:t>
            </a:r>
          </a:p>
          <a:p>
            <a:pPr lvl="1"/>
            <a:r>
              <a:rPr lang="en-US" sz="2000" dirty="0"/>
              <a:t>Relies on firmware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E62335-66FD-4AE9-A56B-FE4720D2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32" y="3410794"/>
            <a:ext cx="5023749" cy="324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5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675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4E8-CAC0-4C1E-8AD1-63908413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0A62-3294-49EC-B3FE-A554658D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541959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Modify firmware and install it on a device</a:t>
            </a:r>
          </a:p>
          <a:p>
            <a:endParaRPr lang="en-US" sz="2400" dirty="0"/>
          </a:p>
          <a:p>
            <a:r>
              <a:rPr lang="en-US" sz="2400" dirty="0"/>
              <a:t>Problem:</a:t>
            </a:r>
          </a:p>
          <a:p>
            <a:pPr lvl="1"/>
            <a:r>
              <a:rPr lang="en-US" sz="2400" dirty="0"/>
              <a:t>Device will only accept vendor firmware</a:t>
            </a:r>
          </a:p>
          <a:p>
            <a:pPr lvl="1"/>
            <a:r>
              <a:rPr lang="en-US" sz="2400" dirty="0"/>
              <a:t>Any modifications cause update to fail</a:t>
            </a:r>
          </a:p>
          <a:p>
            <a:endParaRPr lang="en-US" sz="2400" dirty="0"/>
          </a:p>
          <a:p>
            <a:r>
              <a:rPr lang="en-US" sz="2400" dirty="0"/>
              <a:t>Tips</a:t>
            </a:r>
          </a:p>
          <a:p>
            <a:pPr lvl="1"/>
            <a:r>
              <a:rPr lang="en-US" sz="2400" dirty="0"/>
              <a:t>Be prepared to brick a couple devices</a:t>
            </a:r>
          </a:p>
          <a:p>
            <a:pPr lvl="1"/>
            <a:r>
              <a:rPr lang="en-US" sz="2400" dirty="0"/>
              <a:t>Take good notes as you RE!!</a:t>
            </a:r>
          </a:p>
          <a:p>
            <a:pPr lvl="1"/>
            <a:r>
              <a:rPr lang="en-US" sz="2400" dirty="0"/>
              <a:t>Don’t be intimidated</a:t>
            </a:r>
          </a:p>
          <a:p>
            <a:pPr lvl="1"/>
            <a:r>
              <a:rPr lang="en-US" sz="2400" dirty="0"/>
              <a:t>Do be stubborn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A4AA8-4953-4FF6-8208-666BB91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http://epub1.rockwellautomation.com/images/web-proof-large/GL/38259.jpg">
            <a:extLst>
              <a:ext uri="{FF2B5EF4-FFF2-40B4-BE49-F238E27FC236}">
                <a16:creationId xmlns:a16="http://schemas.microsoft.com/office/drawing/2014/main" id="{4894CAD1-CF15-445F-B56B-C0F65619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6909" r="7003" b="10493"/>
          <a:stretch/>
        </p:blipFill>
        <p:spPr bwMode="auto">
          <a:xfrm>
            <a:off x="2235791" y="1285148"/>
            <a:ext cx="7709770" cy="50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80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8DCCC95-91A2-486E-8731-6E5A9D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36" y="999181"/>
            <a:ext cx="4203127" cy="5699156"/>
          </a:xfrm>
        </p:spPr>
      </p:pic>
    </p:spTree>
    <p:extLst>
      <p:ext uri="{BB962C8B-B14F-4D97-AF65-F5344CB8AC3E}">
        <p14:creationId xmlns:p14="http://schemas.microsoft.com/office/powerpoint/2010/main" val="335248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1313-25D0-4F47-814B-1E47FD72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8695E-91D8-4372-BE76-13CD466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D400F-5597-4396-8349-54A2D5B57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9" y="1294356"/>
            <a:ext cx="5071165" cy="3803374"/>
          </a:xfrm>
          <a:prstGeom prst="rect">
            <a:avLst/>
          </a:prstGeom>
        </p:spPr>
      </p:pic>
      <p:pic>
        <p:nvPicPr>
          <p:cNvPr id="5" name="Picture 2" descr="SEL-3505/3505-3 Real-Time Automation Controller (RTAC ...">
            <a:extLst>
              <a:ext uri="{FF2B5EF4-FFF2-40B4-BE49-F238E27FC236}">
                <a16:creationId xmlns:a16="http://schemas.microsoft.com/office/drawing/2014/main" id="{9F0AD6B3-662E-4903-99CA-BF3553E34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0417" b="19768"/>
          <a:stretch/>
        </p:blipFill>
        <p:spPr bwMode="auto">
          <a:xfrm>
            <a:off x="6096000" y="3497893"/>
            <a:ext cx="3996635" cy="29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B0093-4862-4BEF-B57C-AEB0A6A4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9800" r="28998" b="25197"/>
          <a:stretch/>
        </p:blipFill>
        <p:spPr>
          <a:xfrm rot="16200000">
            <a:off x="3300669" y="1090821"/>
            <a:ext cx="5580014" cy="5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2C919-02B7-4051-A694-2B87FD02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r="20123" b="-6626"/>
          <a:stretch/>
        </p:blipFill>
        <p:spPr>
          <a:xfrm rot="5400000">
            <a:off x="5763772" y="974894"/>
            <a:ext cx="2190313" cy="2259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AC40A-B85D-4E46-8C56-F2B14862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35844" r="21728" b="27119"/>
          <a:stretch/>
        </p:blipFill>
        <p:spPr>
          <a:xfrm rot="5400000">
            <a:off x="1879721" y="2573543"/>
            <a:ext cx="3766730" cy="2751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B697-A200-461B-810B-361DB7D15437}"/>
              </a:ext>
            </a:extLst>
          </p:cNvPr>
          <p:cNvSpPr txBox="1"/>
          <p:nvPr/>
        </p:nvSpPr>
        <p:spPr>
          <a:xfrm>
            <a:off x="1515187" y="2425883"/>
            <a:ext cx="327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1A438-92C8-416E-972C-46B67076F8F1}"/>
              </a:ext>
            </a:extLst>
          </p:cNvPr>
          <p:cNvSpPr txBox="1"/>
          <p:nvPr/>
        </p:nvSpPr>
        <p:spPr>
          <a:xfrm>
            <a:off x="5244428" y="2425883"/>
            <a:ext cx="7665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3A695-69CA-4454-8D01-ED26C6885D59}"/>
              </a:ext>
            </a:extLst>
          </p:cNvPr>
          <p:cNvGrpSpPr/>
          <p:nvPr/>
        </p:nvGrpSpPr>
        <p:grpSpPr>
          <a:xfrm>
            <a:off x="6597981" y="3386098"/>
            <a:ext cx="4146897" cy="3129676"/>
            <a:chOff x="7312207" y="3100387"/>
            <a:chExt cx="4146897" cy="312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51D3C-39B4-4AEA-AEFD-930C6A01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629" y="3100387"/>
              <a:ext cx="3800475" cy="29432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BA920-E8A6-42FF-BDD0-6EDB7E6B6ECB}"/>
                </a:ext>
              </a:extLst>
            </p:cNvPr>
            <p:cNvSpPr txBox="1"/>
            <p:nvPr/>
          </p:nvSpPr>
          <p:spPr>
            <a:xfrm>
              <a:off x="7312207" y="5953064"/>
              <a:ext cx="397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http://sun.hasenbraten.de/~frank/docs/mpc824x_JTAG.html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76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8B3-F2CA-40E5-9289-9D2B4C38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D733-1B0A-4D56-B037-DF0F30EE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Architecture (ARM, MIPS, PowerPC)</a:t>
            </a:r>
          </a:p>
          <a:p>
            <a:endParaRPr lang="en-US" dirty="0"/>
          </a:p>
          <a:p>
            <a:r>
              <a:rPr lang="en-US" dirty="0"/>
              <a:t>Firmware format (compression, encryption, RTOS, FS)</a:t>
            </a:r>
          </a:p>
          <a:p>
            <a:endParaRPr lang="en-US" dirty="0"/>
          </a:p>
          <a:p>
            <a:r>
              <a:rPr lang="en-US" dirty="0"/>
              <a:t>Integrity checks (Checksums, CRCs, hashes, signatures)</a:t>
            </a:r>
          </a:p>
          <a:p>
            <a:endParaRPr lang="en-US" dirty="0"/>
          </a:p>
          <a:p>
            <a:r>
              <a:rPr lang="en-US" dirty="0"/>
              <a:t>Memory map (base address of FW, stack, heap)</a:t>
            </a:r>
          </a:p>
          <a:p>
            <a:endParaRPr lang="en-US" dirty="0"/>
          </a:p>
          <a:p>
            <a:r>
              <a:rPr lang="en-US" dirty="0"/>
              <a:t>Entry point (boot loader, main firmware)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F7075-03E5-4D37-861A-F4020F99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6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3721</TotalTime>
  <Words>495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Trebuchet MS</vt:lpstr>
      <vt:lpstr>Wingdings 2</vt:lpstr>
      <vt:lpstr>Slate</vt:lpstr>
      <vt:lpstr>Firmware Analysis</vt:lpstr>
      <vt:lpstr>Controllers</vt:lpstr>
      <vt:lpstr>Goal</vt:lpstr>
      <vt:lpstr>AB ControlLogix</vt:lpstr>
      <vt:lpstr>AB ControlLogix</vt:lpstr>
      <vt:lpstr>SEL RTAC</vt:lpstr>
      <vt:lpstr>SEL RTAC</vt:lpstr>
      <vt:lpstr>SEL RTAC</vt:lpstr>
      <vt:lpstr>Necessary Information</vt:lpstr>
      <vt:lpstr>Step 1: Familiarization</vt:lpstr>
      <vt:lpstr>Step 2: Acquire Firmware</vt:lpstr>
      <vt:lpstr>Binary Analysis Tools</vt:lpstr>
      <vt:lpstr>Binary Analysis Tools - strings</vt:lpstr>
      <vt:lpstr>Binary Analysis Tools - Hex Dump</vt:lpstr>
      <vt:lpstr>Binary Analysis Tools - vbindiff</vt:lpstr>
      <vt:lpstr>Binary Analysis Tools - Binwalk</vt:lpstr>
      <vt:lpstr>Entropy Graphs</vt:lpstr>
      <vt:lpstr>Visualization</vt:lpstr>
      <vt:lpstr>Disassemblers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Stephen Dunlap</cp:lastModifiedBy>
  <cp:revision>58</cp:revision>
  <dcterms:created xsi:type="dcterms:W3CDTF">2022-05-06T12:30:37Z</dcterms:created>
  <dcterms:modified xsi:type="dcterms:W3CDTF">2024-07-25T12:56:31Z</dcterms:modified>
</cp:coreProperties>
</file>